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5102" autoAdjust="0"/>
    <p:restoredTop sz="86339" autoAdjust="0"/>
  </p:normalViewPr>
  <p:slideViewPr>
    <p:cSldViewPr>
      <p:cViewPr>
        <p:scale>
          <a:sx n="90" d="100"/>
          <a:sy n="90" d="100"/>
        </p:scale>
        <p:origin x="372" y="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5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955B0-DBF1-434E-B272-116B643D7985}" type="datetimeFigureOut">
              <a:rPr lang="en-US" smtClean="0"/>
              <a:t>2/8/2014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1EF3E-013A-487C-AFA1-1BD276AEB1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connections for life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Anyone can do this. Think of questions you want to have answered</a:t>
            </a:r>
            <a:r>
              <a:rPr lang="en-US" baseline="0" dirty="0" smtClean="0"/>
              <a:t> (for yourself) by the end of the day. You need to be able to see yourself in that person’s feet. Requires self-motivation and initiative.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Best opportunities</a:t>
            </a:r>
            <a:r>
              <a:rPr lang="en-US" baseline="0" dirty="0" smtClean="0"/>
              <a:t> have early deadlines </a:t>
            </a:r>
          </a:p>
          <a:p>
            <a:r>
              <a:rPr lang="en-US" baseline="0" dirty="0" smtClean="0"/>
              <a:t>Be proactive</a:t>
            </a:r>
          </a:p>
          <a:p>
            <a:r>
              <a:rPr lang="en-US" baseline="0" dirty="0" smtClean="0"/>
              <a:t>Working permit (depending on immigration status, state laws, age, etc.)</a:t>
            </a:r>
          </a:p>
          <a:p>
            <a:r>
              <a:rPr lang="en-US" baseline="0" dirty="0" smtClean="0"/>
              <a:t>Collect business cards/contact information for teachers/professors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smtClean="0"/>
              <a:t>NSBE</a:t>
            </a:r>
            <a:r>
              <a:rPr lang="en-US" baseline="0" dirty="0" smtClean="0"/>
              <a:t> SEEK cities:</a:t>
            </a:r>
            <a:endParaRPr lang="en-US" dirty="0" smtClean="0"/>
          </a:p>
          <a:p>
            <a:pPr fontAlgn="base"/>
            <a:r>
              <a:rPr lang="en-US" dirty="0" smtClean="0"/>
              <a:t>Washington, DC - 3rd-5th</a:t>
            </a:r>
          </a:p>
          <a:p>
            <a:pPr fontAlgn="base"/>
            <a:r>
              <a:rPr lang="en-US" dirty="0" smtClean="0"/>
              <a:t>San Diego, CA - 3rd-5th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Oakland, CA - 3rd-5th</a:t>
            </a:r>
          </a:p>
          <a:p>
            <a:pPr fontAlgn="base"/>
            <a:r>
              <a:rPr lang="en-US" dirty="0" smtClean="0"/>
              <a:t>Houston, TX - 3rd-5th</a:t>
            </a:r>
          </a:p>
          <a:p>
            <a:pPr fontAlgn="base"/>
            <a:r>
              <a:rPr lang="en-US" dirty="0" smtClean="0"/>
              <a:t>Denver, CO - 3rd-5th</a:t>
            </a:r>
          </a:p>
          <a:p>
            <a:pPr fontAlgn="base"/>
            <a:r>
              <a:rPr lang="en-US" dirty="0" smtClean="0"/>
              <a:t>New Orleans, LA - 3rd-5th</a:t>
            </a:r>
          </a:p>
          <a:p>
            <a:pPr fontAlgn="base"/>
            <a:r>
              <a:rPr lang="en-US" dirty="0" smtClean="0"/>
              <a:t>Philadelphia, PA - 3rd-5th</a:t>
            </a:r>
          </a:p>
          <a:p>
            <a:pPr fontAlgn="base"/>
            <a:r>
              <a:rPr lang="en-US" dirty="0" smtClean="0"/>
              <a:t>Detroit, MI - 3rd-5</a:t>
            </a:r>
            <a:r>
              <a:rPr lang="en-US" baseline="30000" dirty="0" smtClean="0"/>
              <a:t>th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Johns Hopkins- </a:t>
            </a:r>
            <a:r>
              <a:rPr lang="en-US" dirty="0" smtClean="0"/>
              <a:t>academic explorations,</a:t>
            </a:r>
            <a:r>
              <a:rPr lang="en-US" baseline="0" dirty="0" smtClean="0"/>
              <a:t> </a:t>
            </a:r>
            <a:r>
              <a:rPr lang="en-US" dirty="0" smtClean="0"/>
              <a:t>Civic leadership, </a:t>
            </a:r>
            <a:r>
              <a:rPr lang="en-US" baseline="0" dirty="0" smtClean="0"/>
              <a:t>global issues, etc.</a:t>
            </a:r>
          </a:p>
          <a:p>
            <a:endParaRPr lang="en-US" dirty="0" smtClean="0"/>
          </a:p>
          <a:p>
            <a:r>
              <a:rPr lang="en-US" dirty="0" smtClean="0"/>
              <a:t>NASA= over 25 programs</a:t>
            </a:r>
          </a:p>
          <a:p>
            <a:r>
              <a:rPr lang="en-US" baseline="0" dirty="0" smtClean="0"/>
              <a:t>students with disabilities interested in </a:t>
            </a:r>
            <a:r>
              <a:rPr lang="en-US" baseline="0" dirty="0" err="1" smtClean="0"/>
              <a:t>sci</a:t>
            </a:r>
            <a:r>
              <a:rPr lang="en-US" baseline="0" dirty="0" smtClean="0"/>
              <a:t>/eng</a:t>
            </a:r>
          </a:p>
          <a:p>
            <a:r>
              <a:rPr lang="en-US" baseline="0" dirty="0" smtClean="0"/>
              <a:t>Research programs for undergrads</a:t>
            </a:r>
          </a:p>
          <a:p>
            <a:r>
              <a:rPr lang="en-US" baseline="0" dirty="0" smtClean="0"/>
              <a:t>Space academies (robotics, aeronautics, etc)</a:t>
            </a:r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 register for Global</a:t>
            </a:r>
            <a:r>
              <a:rPr lang="en-US" baseline="0" dirty="0" smtClean="0"/>
              <a:t> Health webinar and send info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bullets about highlights </a:t>
            </a:r>
          </a:p>
          <a:p>
            <a:r>
              <a:rPr lang="en-US" dirty="0" smtClean="0"/>
              <a:t>Add</a:t>
            </a:r>
            <a:r>
              <a:rPr lang="en-US" baseline="0" dirty="0" smtClean="0"/>
              <a:t> deadlines</a:t>
            </a:r>
          </a:p>
          <a:p>
            <a:r>
              <a:rPr lang="en-US" baseline="0" dirty="0" smtClean="0"/>
              <a:t>Mention what’s required for each program app.</a:t>
            </a:r>
            <a:endParaRPr lang="en-US" dirty="0" smtClean="0"/>
          </a:p>
          <a:p>
            <a:r>
              <a:rPr lang="en-US" dirty="0" smtClean="0"/>
              <a:t>Free</a:t>
            </a:r>
            <a:r>
              <a:rPr lang="en-US" baseline="0" dirty="0" smtClean="0"/>
              <a:t> to attend, create a business plan, etc</a:t>
            </a:r>
          </a:p>
          <a:p>
            <a:r>
              <a:rPr lang="en-US" baseline="0" dirty="0" smtClean="0"/>
              <a:t>MLT= Management Leadership for Tomorrow (AAs, Hispanics, and Latinos)</a:t>
            </a:r>
          </a:p>
          <a:p>
            <a:endParaRPr lang="en-US" baseline="0" dirty="0" smtClean="0"/>
          </a:p>
          <a:p>
            <a:pPr fontAlgn="base"/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Career Prep 2015 Informational Webinar</a:t>
            </a:r>
          </a:p>
          <a:p>
            <a:pPr fontAlgn="base"/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Career Prep Program</a:t>
            </a:r>
          </a:p>
          <a:p>
            <a:pPr fontAlgn="base"/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February 11, 2014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Join MLT Career Prep Recruitment &amp; Admissions to learn more about the Career Prep 2015 Program and this year's application process.  Register for our informational webinar below!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now if you’re in college, easy to sign</a:t>
            </a:r>
            <a:r>
              <a:rPr lang="en-US" baseline="0" dirty="0" smtClean="0"/>
              <a:t> up (like setting up a </a:t>
            </a:r>
            <a:r>
              <a:rPr lang="en-US" baseline="0" dirty="0" err="1" smtClean="0"/>
              <a:t>facebook</a:t>
            </a:r>
            <a:r>
              <a:rPr lang="en-US" baseline="0" dirty="0" smtClean="0"/>
              <a:t> account) </a:t>
            </a:r>
          </a:p>
          <a:p>
            <a:r>
              <a:rPr lang="en-US" baseline="0" dirty="0" smtClean="0"/>
              <a:t>We can walk you through how to set up your accounts</a:t>
            </a:r>
          </a:p>
          <a:p>
            <a:r>
              <a:rPr lang="en-US" baseline="0" dirty="0" smtClean="0"/>
              <a:t>Contact guidance counselors/ advisors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FLAS= apply through your school, application</a:t>
            </a:r>
            <a:r>
              <a:rPr lang="en-US" baseline="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Church </a:t>
            </a:r>
            <a:r>
              <a:rPr lang="en-US" dirty="0" err="1" smtClean="0"/>
              <a:t>prgms</a:t>
            </a:r>
            <a:r>
              <a:rPr lang="en-US" dirty="0" smtClean="0"/>
              <a:t>- teach abroad in Korea, Heifer</a:t>
            </a:r>
            <a:r>
              <a:rPr lang="en-US" baseline="0" dirty="0" smtClean="0"/>
              <a:t> International, short-term missionary </a:t>
            </a:r>
            <a:r>
              <a:rPr lang="en-US" baseline="0" dirty="0" err="1" smtClean="0"/>
              <a:t>prgms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	-Find 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</a:t>
            </a:r>
            <a:r>
              <a:rPr lang="en-US" baseline="0" dirty="0" smtClean="0"/>
              <a:t> a slide with a personal statement example/ Mention that we’ll send it out</a:t>
            </a:r>
          </a:p>
          <a:p>
            <a:r>
              <a:rPr lang="en-US" baseline="0" dirty="0" smtClean="0"/>
              <a:t>Not as intimidating as it sounds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Deadlines</a:t>
            </a:r>
            <a:r>
              <a:rPr lang="en-US" baseline="0" dirty="0" smtClean="0"/>
              <a:t> are strict, plan accordingly</a:t>
            </a:r>
          </a:p>
          <a:p>
            <a:r>
              <a:rPr lang="en-US" baseline="0" dirty="0" smtClean="0"/>
              <a:t>Don’t let costs deter you</a:t>
            </a:r>
          </a:p>
          <a:p>
            <a:r>
              <a:rPr lang="en-US" baseline="0" dirty="0" smtClean="0"/>
              <a:t>Approach church/school with ideas/proposals to secure funding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Still getting work experience, exposure, connects</a:t>
            </a:r>
          </a:p>
          <a:p>
            <a:r>
              <a:rPr lang="en-US" dirty="0" smtClean="0"/>
              <a:t>Staying busy</a:t>
            </a:r>
          </a:p>
          <a:p>
            <a:r>
              <a:rPr lang="en-US" dirty="0" smtClean="0"/>
              <a:t>Income/savings</a:t>
            </a:r>
          </a:p>
          <a:p>
            <a:r>
              <a:rPr lang="en-US" dirty="0" smtClean="0"/>
              <a:t>No</a:t>
            </a:r>
            <a:r>
              <a:rPr lang="en-US" baseline="0" dirty="0" smtClean="0"/>
              <a:t> </a:t>
            </a:r>
            <a:r>
              <a:rPr lang="en-US" dirty="0" smtClean="0"/>
              <a:t>less valuable than any other jobs –still important,</a:t>
            </a:r>
            <a:r>
              <a:rPr lang="en-US" baseline="0" dirty="0" smtClean="0"/>
              <a:t> still gain leadership skills</a:t>
            </a:r>
          </a:p>
          <a:p>
            <a:r>
              <a:rPr lang="en-US" baseline="0" dirty="0" smtClean="0"/>
              <a:t>Even if you miss other deadlines, still find a job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EF3E-013A-487C-AFA1-1BD276AEB190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34202D2-0199-455D-A90F-1B2DB2DD21E3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4BBAFB-1FF3-4122-A9FF-39D692E47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rtualjobshadow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temdiv.ucsc.edu/" TargetMode="External"/><Relationship Id="rId3" Type="http://schemas.openxmlformats.org/officeDocument/2006/relationships/hyperlink" Target="Nsbe.org/seek" TargetMode="External"/><Relationship Id="rId7" Type="http://schemas.openxmlformats.org/officeDocument/2006/relationships/hyperlink" Target="https://intern.nasa.gov/ossi/web/public/main/index.cfm?solarAction=view&amp;subAction=content&amp;contentCode=HOME_PAGE_INTERNSHIP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ty.jhu.edu/jobs/summer" TargetMode="External"/><Relationship Id="rId5" Type="http://schemas.openxmlformats.org/officeDocument/2006/relationships/hyperlink" Target="http://www.careercornerstone.org/pcsumcamps.htm" TargetMode="External"/><Relationship Id="rId10" Type="http://schemas.openxmlformats.org/officeDocument/2006/relationships/hyperlink" Target="https://publichealthinstitute.webex.com/publichealthinstitute/onstage/g.php?t=a&amp;d=963474728" TargetMode="External"/><Relationship Id="rId4" Type="http://schemas.openxmlformats.org/officeDocument/2006/relationships/hyperlink" Target="http://forgirlsinscience.org/summer-weekend-camps/" TargetMode="External"/><Relationship Id="rId9" Type="http://schemas.openxmlformats.org/officeDocument/2006/relationships/hyperlink" Target="http://cty.jhu.edu/jobs/summer/index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kelley.iu.edu/Ugrad/PreCollege/JEI/page39079.html" TargetMode="External"/><Relationship Id="rId7" Type="http://schemas.openxmlformats.org/officeDocument/2006/relationships/hyperlink" Target="https://www3.gotomeeting.com/register/87770192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l4t.org/programs/career-prep/career-prep-apply" TargetMode="External"/><Relationship Id="rId5" Type="http://schemas.openxmlformats.org/officeDocument/2006/relationships/hyperlink" Target="http://www.bcg.com/careers/diversityprograms.aspx" TargetMode="External"/><Relationship Id="rId4" Type="http://schemas.openxmlformats.org/officeDocument/2006/relationships/hyperlink" Target="http://kelley.iu.edu/Ugrad/PreCollege/YWI/page39078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ionalservice.gov/programs/americorps/im-ready-serve" TargetMode="External"/><Relationship Id="rId7" Type="http://schemas.openxmlformats.org/officeDocument/2006/relationships/hyperlink" Target="http://www.giftedstudy.org/employment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ps.carleton.edu/summer/clae/" TargetMode="External"/><Relationship Id="rId5" Type="http://schemas.openxmlformats.org/officeDocument/2006/relationships/hyperlink" Target="http://globalscholars.yale.edu/" TargetMode="External"/><Relationship Id="rId4" Type="http://schemas.openxmlformats.org/officeDocument/2006/relationships/hyperlink" Target="profellow.co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fsusa.org/study-abroad/scholarship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ummerbridge.org.hk/" TargetMode="External"/><Relationship Id="rId4" Type="http://schemas.openxmlformats.org/officeDocument/2006/relationships/hyperlink" Target="http://www2.ed.gov/programs/iegpsflasf/index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00200"/>
            <a:ext cx="7406640" cy="29929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Summer Internship/Employment Opportunities </a:t>
            </a:r>
            <a:r>
              <a:rPr lang="en-US" sz="4000" dirty="0" smtClean="0"/>
              <a:t>101 Webinar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Sunday, February 9, 2014</a:t>
            </a:r>
            <a:br>
              <a:rPr lang="en-US" sz="3600" dirty="0" smtClean="0"/>
            </a:br>
            <a:r>
              <a:rPr lang="en-US" sz="3600" dirty="0" smtClean="0"/>
              <a:t>5:00pm EST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0" y="4495800"/>
            <a:ext cx="2438400" cy="1905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Cecelela Tomi</a:t>
            </a:r>
          </a:p>
          <a:p>
            <a:r>
              <a:rPr lang="en-US" sz="2000" dirty="0" smtClean="0"/>
              <a:t>Achievement Fellow at Higher Achievement</a:t>
            </a:r>
          </a:p>
          <a:p>
            <a:r>
              <a:rPr lang="en-US" sz="2000" dirty="0" err="1" smtClean="0"/>
              <a:t>UPenn</a:t>
            </a:r>
            <a:r>
              <a:rPr lang="en-US" sz="2000" dirty="0" smtClean="0"/>
              <a:t> ‘13</a:t>
            </a:r>
          </a:p>
          <a:p>
            <a:endParaRPr 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lum bright="10000" contrast="10000"/>
          </a:blip>
          <a:srcRect b="7042"/>
          <a:stretch>
            <a:fillRect/>
          </a:stretch>
        </p:blipFill>
        <p:spPr bwMode="auto">
          <a:xfrm>
            <a:off x="2971800" y="3611562"/>
            <a:ext cx="2085271" cy="301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Deadlines/Costs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applying now!</a:t>
            </a:r>
          </a:p>
          <a:p>
            <a:r>
              <a:rPr lang="en-US" dirty="0" smtClean="0"/>
              <a:t>Create Google/Word doc to stay organized</a:t>
            </a:r>
          </a:p>
          <a:p>
            <a:r>
              <a:rPr lang="en-US" dirty="0" smtClean="0"/>
              <a:t>Don’t be intimidated by costs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Non-Professional Employment Opportunities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to look:</a:t>
            </a:r>
          </a:p>
          <a:p>
            <a:pPr lvl="1"/>
            <a:r>
              <a:rPr lang="en-US" dirty="0" smtClean="0"/>
              <a:t>Church (camps, etc.)</a:t>
            </a:r>
          </a:p>
          <a:p>
            <a:pPr lvl="1"/>
            <a:r>
              <a:rPr lang="en-US" dirty="0" smtClean="0"/>
              <a:t>School</a:t>
            </a:r>
          </a:p>
          <a:p>
            <a:pPr lvl="1"/>
            <a:r>
              <a:rPr lang="en-US" dirty="0" smtClean="0"/>
              <a:t>Summer Camps</a:t>
            </a:r>
          </a:p>
          <a:p>
            <a:pPr lvl="1"/>
            <a:r>
              <a:rPr lang="en-US" dirty="0" smtClean="0"/>
              <a:t>Retail Stores</a:t>
            </a:r>
          </a:p>
          <a:p>
            <a:pPr lvl="1"/>
            <a:r>
              <a:rPr lang="en-US" dirty="0" smtClean="0"/>
              <a:t>Local restaurants/establishments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Job Shadowing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Another way to explore career options </a:t>
            </a:r>
          </a:p>
          <a:p>
            <a:r>
              <a:rPr lang="en-US" dirty="0" smtClean="0"/>
              <a:t>How to: </a:t>
            </a:r>
          </a:p>
          <a:p>
            <a:pPr lvl="2"/>
            <a:r>
              <a:rPr lang="en-US" dirty="0" smtClean="0"/>
              <a:t>Think </a:t>
            </a:r>
            <a:r>
              <a:rPr lang="en-US" dirty="0" smtClean="0">
                <a:sym typeface="Wingdings" pitchFamily="2" charset="2"/>
              </a:rPr>
              <a:t> What do I want out of this? </a:t>
            </a:r>
          </a:p>
          <a:p>
            <a:pPr lvl="2"/>
            <a:r>
              <a:rPr lang="en-US" dirty="0" smtClean="0"/>
              <a:t>Approach a professional</a:t>
            </a:r>
          </a:p>
          <a:p>
            <a:pPr lvl="2"/>
            <a:r>
              <a:rPr lang="en-US" dirty="0" smtClean="0"/>
              <a:t>Duration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1 day – 1 year (varies)</a:t>
            </a:r>
          </a:p>
          <a:p>
            <a:r>
              <a:rPr lang="en-US" dirty="0" smtClean="0"/>
              <a:t>Thank You follow-up</a:t>
            </a:r>
          </a:p>
          <a:p>
            <a:r>
              <a:rPr lang="en-US" dirty="0" smtClean="0"/>
              <a:t>Reference/ Letters of Recommendation</a:t>
            </a: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 smtClean="0">
                <a:hlinkClick r:id="rId3"/>
              </a:rPr>
              <a:t>://www.virtualjobshadow.com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075" name="Picture 3" descr="C:\Users\hp\AppData\Local\Microsoft\Windows\Temporary Internet Files\Content.IE5\A8V66W5V\MC90038352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2590800"/>
            <a:ext cx="1650492" cy="1820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Questions??</a:t>
            </a:r>
          </a:p>
          <a:p>
            <a:pPr algn="ctr">
              <a:buNone/>
            </a:pPr>
            <a:endParaRPr lang="en-US" dirty="0" smtClean="0"/>
          </a:p>
        </p:txBody>
      </p:sp>
      <p:pic>
        <p:nvPicPr>
          <p:cNvPr id="2050" name="Picture 2" descr="C:\Users\hp\AppData\Local\Microsoft\Windows\Temporary Internet Files\Content.IE5\71LZ27HR\MC90044149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295400"/>
            <a:ext cx="365760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524000"/>
            <a:ext cx="749808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Why it’s Important </a:t>
            </a:r>
          </a:p>
          <a:p>
            <a:r>
              <a:rPr lang="en-US" dirty="0" smtClean="0"/>
              <a:t>Basic Tips</a:t>
            </a:r>
          </a:p>
          <a:p>
            <a:r>
              <a:rPr lang="en-US" dirty="0" smtClean="0"/>
              <a:t>Programs/Opportunities by Field:</a:t>
            </a:r>
          </a:p>
          <a:p>
            <a:pPr lvl="1"/>
            <a:r>
              <a:rPr lang="en-US" dirty="0" smtClean="0"/>
              <a:t>STEM</a:t>
            </a:r>
          </a:p>
          <a:p>
            <a:pPr lvl="1"/>
            <a:r>
              <a:rPr lang="en-US" dirty="0" smtClean="0"/>
              <a:t>Business</a:t>
            </a:r>
          </a:p>
          <a:p>
            <a:pPr lvl="1"/>
            <a:r>
              <a:rPr lang="en-US" dirty="0" smtClean="0"/>
              <a:t>Humanities/Arts</a:t>
            </a:r>
          </a:p>
          <a:p>
            <a:pPr lvl="1"/>
            <a:r>
              <a:rPr lang="en-US" dirty="0" smtClean="0"/>
              <a:t>Study Abroad</a:t>
            </a:r>
          </a:p>
          <a:p>
            <a:r>
              <a:rPr lang="en-US" dirty="0" smtClean="0"/>
              <a:t>Application Process</a:t>
            </a:r>
          </a:p>
          <a:p>
            <a:r>
              <a:rPr lang="en-US" dirty="0" smtClean="0"/>
              <a:t>Deadlines/Costs</a:t>
            </a:r>
          </a:p>
          <a:p>
            <a:r>
              <a:rPr lang="en-US" dirty="0" smtClean="0"/>
              <a:t>Non-Professional Opportunities</a:t>
            </a:r>
          </a:p>
          <a:p>
            <a:r>
              <a:rPr lang="en-US" dirty="0" smtClean="0"/>
              <a:t>Job Shadowing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4" descr="hire 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895600"/>
            <a:ext cx="2577488" cy="237043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Why it’s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95400"/>
            <a:ext cx="8165592" cy="556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Experience:</a:t>
            </a:r>
          </a:p>
          <a:p>
            <a:pPr lvl="1"/>
            <a:r>
              <a:rPr lang="en-US" dirty="0" smtClean="0"/>
              <a:t>Gain years’ worth of experience in </a:t>
            </a:r>
            <a:r>
              <a:rPr lang="en-US" dirty="0" smtClean="0"/>
              <a:t>weeks</a:t>
            </a:r>
          </a:p>
          <a:p>
            <a:pPr lvl="1"/>
            <a:r>
              <a:rPr lang="en-US" dirty="0" smtClean="0"/>
              <a:t>Develop work ethics</a:t>
            </a:r>
          </a:p>
          <a:p>
            <a:r>
              <a:rPr lang="en-US" dirty="0" smtClean="0"/>
              <a:t>Marketability</a:t>
            </a:r>
            <a:endParaRPr lang="en-US" dirty="0" smtClean="0"/>
          </a:p>
          <a:p>
            <a:pPr lvl="1"/>
            <a:r>
              <a:rPr lang="en-US" dirty="0" smtClean="0"/>
              <a:t>Employers want employees who have experience</a:t>
            </a:r>
          </a:p>
          <a:p>
            <a:r>
              <a:rPr lang="en-US" dirty="0" smtClean="0"/>
              <a:t>Mentorship</a:t>
            </a:r>
          </a:p>
          <a:p>
            <a:pPr lvl="1"/>
            <a:r>
              <a:rPr lang="en-US" dirty="0" smtClean="0"/>
              <a:t>New relationships and guidance</a:t>
            </a:r>
          </a:p>
          <a:p>
            <a:r>
              <a:rPr lang="en-US" dirty="0" smtClean="0"/>
              <a:t>Clarity</a:t>
            </a:r>
          </a:p>
          <a:p>
            <a:pPr lvl="1"/>
            <a:r>
              <a:rPr lang="en-US" dirty="0" smtClean="0"/>
              <a:t>New experiences help to define your niche </a:t>
            </a:r>
            <a:endParaRPr lang="en-US" dirty="0" smtClean="0"/>
          </a:p>
          <a:p>
            <a:r>
              <a:rPr lang="en-US" dirty="0" smtClean="0"/>
              <a:t>Income</a:t>
            </a:r>
          </a:p>
          <a:p>
            <a:pPr lvl="1"/>
            <a:r>
              <a:rPr lang="en-US" dirty="0" smtClean="0"/>
              <a:t>Generate personal </a:t>
            </a:r>
            <a:r>
              <a:rPr lang="en-US" dirty="0" smtClean="0"/>
              <a:t>funds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Basic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early!</a:t>
            </a:r>
          </a:p>
          <a:p>
            <a:r>
              <a:rPr lang="en-US" dirty="0" smtClean="0"/>
              <a:t>Prepare necessary documents early:</a:t>
            </a:r>
          </a:p>
          <a:p>
            <a:pPr lvl="1"/>
            <a:r>
              <a:rPr lang="en-US" dirty="0" smtClean="0"/>
              <a:t>Resume</a:t>
            </a:r>
          </a:p>
          <a:p>
            <a:pPr lvl="1"/>
            <a:r>
              <a:rPr lang="en-US" dirty="0" smtClean="0"/>
              <a:t>Working permits</a:t>
            </a:r>
          </a:p>
          <a:p>
            <a:pPr lvl="1"/>
            <a:r>
              <a:rPr lang="en-US" dirty="0" smtClean="0"/>
              <a:t>Driver’s license/ State ID</a:t>
            </a:r>
          </a:p>
          <a:p>
            <a:pPr lvl="1"/>
            <a:r>
              <a:rPr lang="en-US" dirty="0" smtClean="0"/>
              <a:t>Visa/passport</a:t>
            </a:r>
          </a:p>
          <a:p>
            <a:r>
              <a:rPr lang="en-US" dirty="0" smtClean="0"/>
              <a:t>Ask for references (teachers, supervisors)</a:t>
            </a:r>
          </a:p>
          <a:p>
            <a:r>
              <a:rPr lang="en-US" dirty="0" smtClean="0"/>
              <a:t>Use your resources (school, friends, etc.)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912" y="228600"/>
            <a:ext cx="8324088" cy="1401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Programs/Opportunities:</a:t>
            </a:r>
            <a:br>
              <a:rPr lang="en-US" dirty="0" smtClean="0"/>
            </a:br>
            <a:r>
              <a:rPr lang="en-US" sz="3200" dirty="0" smtClean="0"/>
              <a:t>STEM (Science, Technology, Engineering, Math</a:t>
            </a:r>
            <a:r>
              <a:rPr lang="en-US" sz="3200" dirty="0" smtClean="0"/>
              <a:t>)</a:t>
            </a:r>
            <a:br>
              <a:rPr lang="en-US" sz="3200" dirty="0" smtClean="0"/>
            </a:br>
            <a:r>
              <a:rPr lang="en-US" sz="3200" dirty="0" smtClean="0"/>
              <a:t>&amp; Healthcare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772400" cy="5257800"/>
          </a:xfrm>
        </p:spPr>
        <p:txBody>
          <a:bodyPr>
            <a:normAutofit fontScale="4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Middle School:</a:t>
            </a:r>
          </a:p>
          <a:p>
            <a:pPr lvl="1"/>
            <a:r>
              <a:rPr lang="en-US" dirty="0" smtClean="0">
                <a:hlinkClick r:id="rId3" action="ppaction://hlinkfile"/>
              </a:rPr>
              <a:t>NSBE SEEK Camp</a:t>
            </a:r>
            <a:endParaRPr lang="en-US" dirty="0" smtClean="0"/>
          </a:p>
          <a:p>
            <a:pPr lvl="2"/>
            <a:r>
              <a:rPr lang="en-US" dirty="0" smtClean="0"/>
              <a:t>Free 3-week day camp for students grades 3-8 </a:t>
            </a:r>
          </a:p>
          <a:p>
            <a:pPr lvl="2"/>
            <a:r>
              <a:rPr lang="en-US" dirty="0" smtClean="0"/>
              <a:t>Deadline: February 10, 2014 </a:t>
            </a:r>
            <a:endParaRPr lang="en-US" dirty="0" smtClean="0"/>
          </a:p>
          <a:p>
            <a:r>
              <a:rPr lang="en-US" dirty="0" smtClean="0"/>
              <a:t>High </a:t>
            </a:r>
            <a:r>
              <a:rPr lang="en-US" dirty="0" smtClean="0"/>
              <a:t>School:</a:t>
            </a:r>
          </a:p>
          <a:p>
            <a:pPr lvl="1"/>
            <a:r>
              <a:rPr lang="en-US" dirty="0" smtClean="0">
                <a:hlinkClick r:id="rId4"/>
              </a:rPr>
              <a:t>Summer &amp; Weekend Camps for Girls</a:t>
            </a:r>
            <a:r>
              <a:rPr lang="en-US" dirty="0" smtClean="0"/>
              <a:t> (database)</a:t>
            </a:r>
          </a:p>
          <a:p>
            <a:pPr lvl="1"/>
            <a:r>
              <a:rPr lang="en-US" dirty="0" smtClean="0">
                <a:hlinkClick r:id="rId5"/>
              </a:rPr>
              <a:t>Career Cornerstone Center:  Pre-College Summer Programs  </a:t>
            </a:r>
            <a:r>
              <a:rPr lang="en-US" dirty="0" smtClean="0"/>
              <a:t>(database)</a:t>
            </a:r>
          </a:p>
          <a:p>
            <a:pPr lvl="1"/>
            <a:r>
              <a:rPr lang="en-US" dirty="0" smtClean="0">
                <a:hlinkClick r:id="rId6"/>
              </a:rPr>
              <a:t>Johns Hopkins Center for Talented Youth (CTY</a:t>
            </a:r>
            <a:r>
              <a:rPr lang="en-US" dirty="0" smtClean="0">
                <a:hlinkClick r:id="rId6"/>
              </a:rPr>
              <a:t>)</a:t>
            </a:r>
            <a:r>
              <a:rPr lang="en-US" dirty="0" smtClean="0"/>
              <a:t> (Attend program)</a:t>
            </a:r>
          </a:p>
          <a:p>
            <a:pPr lvl="2"/>
            <a:r>
              <a:rPr lang="en-US" dirty="0" smtClean="0"/>
              <a:t>3-week residential camps </a:t>
            </a:r>
          </a:p>
          <a:p>
            <a:pPr lvl="2"/>
            <a:r>
              <a:rPr lang="en-US" dirty="0" smtClean="0"/>
              <a:t>Online Application (choose program based on age)</a:t>
            </a:r>
          </a:p>
          <a:p>
            <a:pPr lvl="2"/>
            <a:r>
              <a:rPr lang="en-US" dirty="0" smtClean="0"/>
              <a:t>Financial Aid is available</a:t>
            </a:r>
            <a:endParaRPr lang="en-US" dirty="0" smtClean="0"/>
          </a:p>
          <a:p>
            <a:r>
              <a:rPr lang="en-US" dirty="0" smtClean="0"/>
              <a:t>College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hlinkClick r:id="rId7"/>
              </a:rPr>
              <a:t>NASA OSSI Summer Session</a:t>
            </a:r>
            <a:endParaRPr lang="en-US" dirty="0" smtClean="0"/>
          </a:p>
          <a:p>
            <a:pPr lvl="2"/>
            <a:r>
              <a:rPr lang="en-US" dirty="0" smtClean="0"/>
              <a:t>OSSI= One-Stop Shopping Initiative</a:t>
            </a:r>
          </a:p>
          <a:p>
            <a:pPr lvl="2"/>
            <a:r>
              <a:rPr lang="en-US" dirty="0" smtClean="0"/>
              <a:t>Create one application and NASA matches you with an appropriate program</a:t>
            </a:r>
          </a:p>
          <a:p>
            <a:pPr lvl="2"/>
            <a:r>
              <a:rPr lang="en-US" dirty="0" smtClean="0"/>
              <a:t>Deadline: March 1, 2014</a:t>
            </a:r>
          </a:p>
          <a:p>
            <a:pPr lvl="1"/>
            <a:r>
              <a:rPr lang="en-US" dirty="0" smtClean="0">
                <a:hlinkClick r:id="rId8"/>
              </a:rPr>
              <a:t>Minority programs at UCLA</a:t>
            </a:r>
            <a:r>
              <a:rPr lang="en-US" dirty="0" smtClean="0"/>
              <a:t> (database)</a:t>
            </a:r>
            <a:endParaRPr lang="en-US" dirty="0" smtClean="0"/>
          </a:p>
          <a:p>
            <a:pPr lvl="1"/>
            <a:r>
              <a:rPr lang="en-US" dirty="0" smtClean="0">
                <a:hlinkClick r:id="rId9"/>
              </a:rPr>
              <a:t>John Hopkins Center for Talented Youth (CTY)</a:t>
            </a:r>
            <a:r>
              <a:rPr lang="en-US" dirty="0" smtClean="0"/>
              <a:t> (Employment)</a:t>
            </a:r>
          </a:p>
          <a:p>
            <a:pPr lvl="2"/>
            <a:r>
              <a:rPr lang="en-US" dirty="0" smtClean="0"/>
              <a:t>Teaching Assistant</a:t>
            </a:r>
            <a:endParaRPr lang="en-US" dirty="0" smtClean="0"/>
          </a:p>
          <a:p>
            <a:pPr lvl="2"/>
            <a:r>
              <a:rPr lang="en-US" dirty="0" smtClean="0"/>
              <a:t>Resident Assistant</a:t>
            </a:r>
          </a:p>
          <a:p>
            <a:pPr lvl="2"/>
            <a:r>
              <a:rPr lang="en-US" dirty="0" smtClean="0"/>
              <a:t>Residential Program Assistant</a:t>
            </a:r>
          </a:p>
          <a:p>
            <a:pPr lvl="2"/>
            <a:r>
              <a:rPr lang="en-US" dirty="0" smtClean="0"/>
              <a:t>Office Manager</a:t>
            </a:r>
            <a:endParaRPr lang="en-US" dirty="0" smtClean="0"/>
          </a:p>
          <a:p>
            <a:r>
              <a:rPr lang="en-US" dirty="0" smtClean="0"/>
              <a:t>Grad/Full-time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hlinkClick r:id="rId6"/>
              </a:rPr>
              <a:t>Johns Hopkins Center for Talented Youth (CTY</a:t>
            </a:r>
            <a:r>
              <a:rPr lang="en-US" dirty="0" smtClean="0">
                <a:hlinkClick r:id="rId6"/>
              </a:rPr>
              <a:t>)</a:t>
            </a:r>
            <a:r>
              <a:rPr lang="en-US" dirty="0" smtClean="0"/>
              <a:t> (Employment)</a:t>
            </a:r>
          </a:p>
          <a:p>
            <a:pPr lvl="2"/>
            <a:r>
              <a:rPr lang="en-US" dirty="0" smtClean="0"/>
              <a:t>Academic Dean</a:t>
            </a:r>
          </a:p>
          <a:p>
            <a:pPr lvl="2"/>
            <a:r>
              <a:rPr lang="en-US" dirty="0" smtClean="0"/>
              <a:t>Instructor</a:t>
            </a:r>
            <a:endParaRPr lang="en-US" dirty="0" smtClean="0"/>
          </a:p>
          <a:p>
            <a:r>
              <a:rPr lang="en-US" dirty="0" smtClean="0">
                <a:hlinkClick r:id="rId10"/>
              </a:rPr>
              <a:t>USAID Global Health Career Webinar-  </a:t>
            </a:r>
            <a:r>
              <a:rPr lang="en-US" dirty="0" smtClean="0"/>
              <a:t>Wed, Feb. 12, 2014, 2:00pm 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912" y="228600"/>
            <a:ext cx="8324088" cy="14017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7924800" cy="586740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High </a:t>
            </a:r>
            <a:r>
              <a:rPr lang="en-US" dirty="0" smtClean="0"/>
              <a:t>School:</a:t>
            </a:r>
          </a:p>
          <a:p>
            <a:pPr lvl="1"/>
            <a:r>
              <a:rPr lang="en-US" dirty="0" smtClean="0">
                <a:hlinkClick r:id="rId3"/>
              </a:rPr>
              <a:t>Junior Executive Institute (JEI</a:t>
            </a:r>
            <a:r>
              <a:rPr lang="en-US" dirty="0" smtClean="0">
                <a:hlinkClick r:id="rId3"/>
              </a:rPr>
              <a:t>)</a:t>
            </a:r>
            <a:endParaRPr lang="en-US" dirty="0" smtClean="0"/>
          </a:p>
          <a:p>
            <a:pPr lvl="2"/>
            <a:r>
              <a:rPr lang="en-US" dirty="0" smtClean="0"/>
              <a:t>2-week long residential </a:t>
            </a:r>
            <a:r>
              <a:rPr lang="en-US" dirty="0" smtClean="0"/>
              <a:t>session at </a:t>
            </a:r>
            <a:r>
              <a:rPr lang="en-US" dirty="0" smtClean="0"/>
              <a:t>Indiana </a:t>
            </a:r>
            <a:r>
              <a:rPr lang="en-US" dirty="0" smtClean="0"/>
              <a:t>University at Bloomington – Deadline: ASAP</a:t>
            </a:r>
          </a:p>
          <a:p>
            <a:pPr lvl="2"/>
            <a:r>
              <a:rPr lang="en-US" dirty="0" smtClean="0"/>
              <a:t>Take Business/Entrepreneurship &amp; Accounting/Finance courses, Create and present your own business</a:t>
            </a:r>
            <a:endParaRPr lang="en-US" dirty="0" smtClean="0"/>
          </a:p>
          <a:p>
            <a:pPr lvl="2"/>
            <a:r>
              <a:rPr lang="en-US" dirty="0" smtClean="0"/>
              <a:t>Minimum 3.0 GPA, Sophomores/Juniors</a:t>
            </a:r>
          </a:p>
          <a:p>
            <a:pPr lvl="2"/>
            <a:r>
              <a:rPr lang="en-US" dirty="0" smtClean="0"/>
              <a:t>Participants cover transportation to and from Bloomington and personal </a:t>
            </a:r>
            <a:r>
              <a:rPr lang="en-US" dirty="0" smtClean="0"/>
              <a:t>expenses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Young Women’s Institute (YWI)</a:t>
            </a:r>
            <a:endParaRPr lang="en-US" dirty="0" smtClean="0"/>
          </a:p>
          <a:p>
            <a:pPr lvl="2"/>
            <a:r>
              <a:rPr lang="en-US" dirty="0" smtClean="0"/>
              <a:t>2-week long residential session at Indiana University at </a:t>
            </a:r>
            <a:r>
              <a:rPr lang="en-US" dirty="0" smtClean="0"/>
              <a:t>Bloomington</a:t>
            </a:r>
            <a:r>
              <a:rPr lang="en-US" dirty="0" smtClean="0"/>
              <a:t> – Deadline: ASAP</a:t>
            </a:r>
            <a:endParaRPr lang="en-US" dirty="0" smtClean="0"/>
          </a:p>
          <a:p>
            <a:pPr lvl="2"/>
            <a:r>
              <a:rPr lang="en-US" dirty="0" smtClean="0"/>
              <a:t>Take Business/Entrepreneurship &amp; </a:t>
            </a:r>
            <a:r>
              <a:rPr lang="en-US" dirty="0" smtClean="0"/>
              <a:t>Corporate Governance </a:t>
            </a:r>
            <a:r>
              <a:rPr lang="en-US" dirty="0" smtClean="0"/>
              <a:t>courses</a:t>
            </a:r>
            <a:r>
              <a:rPr lang="en-US" dirty="0" smtClean="0"/>
              <a:t>, develop personal strengths/passions</a:t>
            </a:r>
          </a:p>
          <a:p>
            <a:pPr lvl="2"/>
            <a:r>
              <a:rPr lang="en-US" dirty="0" smtClean="0"/>
              <a:t>Minimum </a:t>
            </a:r>
            <a:r>
              <a:rPr lang="en-US" dirty="0" smtClean="0"/>
              <a:t>3.0 </a:t>
            </a:r>
            <a:r>
              <a:rPr lang="en-US" dirty="0" smtClean="0"/>
              <a:t>GPA, Sophomores/Juniors</a:t>
            </a:r>
          </a:p>
          <a:p>
            <a:pPr lvl="2"/>
            <a:r>
              <a:rPr lang="en-US" dirty="0" smtClean="0"/>
              <a:t>Participants </a:t>
            </a:r>
            <a:r>
              <a:rPr lang="en-US" dirty="0" smtClean="0"/>
              <a:t>cover </a:t>
            </a:r>
            <a:r>
              <a:rPr lang="en-US" dirty="0" smtClean="0"/>
              <a:t>transportation to and from Bloomington and personal </a:t>
            </a:r>
            <a:r>
              <a:rPr lang="en-US" dirty="0" smtClean="0"/>
              <a:t>expenses</a:t>
            </a:r>
            <a:endParaRPr lang="en-US" dirty="0" smtClean="0"/>
          </a:p>
          <a:p>
            <a:r>
              <a:rPr lang="en-US" dirty="0" smtClean="0"/>
              <a:t>College</a:t>
            </a:r>
          </a:p>
          <a:p>
            <a:pPr lvl="1"/>
            <a:r>
              <a:rPr lang="en-US" dirty="0" smtClean="0">
                <a:hlinkClick r:id="rId5"/>
              </a:rPr>
              <a:t>BCG Bridge to Consulting Programs </a:t>
            </a:r>
            <a:endParaRPr lang="en-US" dirty="0" smtClean="0"/>
          </a:p>
          <a:p>
            <a:pPr lvl="2"/>
            <a:r>
              <a:rPr lang="en-US" dirty="0" smtClean="0"/>
              <a:t>2-day exploratory program in consulting  (Class of 2016)</a:t>
            </a:r>
          </a:p>
          <a:p>
            <a:pPr lvl="2"/>
            <a:r>
              <a:rPr lang="en-US" dirty="0" smtClean="0"/>
              <a:t>Hotel, travel, transportation, and meal costs paid by BCG (Held </a:t>
            </a:r>
            <a:r>
              <a:rPr lang="en-US" dirty="0" smtClean="0"/>
              <a:t>in Chicago, IL)</a:t>
            </a:r>
          </a:p>
          <a:p>
            <a:pPr lvl="2"/>
            <a:r>
              <a:rPr lang="en-US" dirty="0" smtClean="0"/>
              <a:t>Interviews for Externship held </a:t>
            </a:r>
          </a:p>
          <a:p>
            <a:pPr lvl="2"/>
            <a:r>
              <a:rPr lang="en-US" dirty="0" smtClean="0"/>
              <a:t>Externship (week-long, August 2014) </a:t>
            </a:r>
            <a:r>
              <a:rPr lang="en-US" dirty="0" smtClean="0">
                <a:sym typeface="Wingdings" pitchFamily="2" charset="2"/>
              </a:rPr>
              <a:t> Summer Internship</a:t>
            </a:r>
            <a:endParaRPr lang="en-US" dirty="0" smtClean="0"/>
          </a:p>
          <a:p>
            <a:pPr lvl="1"/>
            <a:r>
              <a:rPr lang="en-US" dirty="0" smtClean="0">
                <a:hlinkClick r:id="rId6"/>
              </a:rPr>
              <a:t>MLT Career Prep</a:t>
            </a:r>
            <a:endParaRPr lang="en-US" dirty="0" smtClean="0"/>
          </a:p>
          <a:p>
            <a:pPr lvl="2"/>
            <a:r>
              <a:rPr lang="en-US" dirty="0" smtClean="0"/>
              <a:t>Career development program for minorities (current sophomores)</a:t>
            </a:r>
          </a:p>
          <a:p>
            <a:pPr marL="1380744" lvl="3" indent="-457200">
              <a:buFont typeface="+mj-lt"/>
              <a:buAutoNum type="arabicParenR"/>
            </a:pPr>
            <a:r>
              <a:rPr lang="en-US" dirty="0" smtClean="0"/>
              <a:t>Coach Calls/Assignments</a:t>
            </a:r>
          </a:p>
          <a:p>
            <a:pPr marL="1380744" lvl="3" indent="-457200">
              <a:buFont typeface="+mj-lt"/>
              <a:buAutoNum type="arabicParenR"/>
            </a:pPr>
            <a:r>
              <a:rPr lang="en-US" dirty="0" smtClean="0"/>
              <a:t>Seminars</a:t>
            </a:r>
          </a:p>
          <a:p>
            <a:pPr marL="1380744" lvl="3" indent="-457200">
              <a:buFont typeface="+mj-lt"/>
              <a:buAutoNum type="arabicParenR"/>
            </a:pPr>
            <a:r>
              <a:rPr lang="en-US" dirty="0" smtClean="0"/>
              <a:t>Internships</a:t>
            </a:r>
          </a:p>
          <a:p>
            <a:pPr marL="1380744" lvl="3" indent="-457200">
              <a:buFont typeface="+mj-lt"/>
              <a:buAutoNum type="arabicParenR"/>
            </a:pPr>
            <a:r>
              <a:rPr lang="en-US" dirty="0" smtClean="0"/>
              <a:t>Job Search Support </a:t>
            </a:r>
          </a:p>
          <a:p>
            <a:pPr lvl="2"/>
            <a:r>
              <a:rPr lang="en-US" dirty="0" smtClean="0"/>
              <a:t>Application: 3 essays, video response question</a:t>
            </a:r>
          </a:p>
          <a:p>
            <a:pPr lvl="2"/>
            <a:r>
              <a:rPr lang="en-US" dirty="0" smtClean="0"/>
              <a:t>Recommendations, Resume, Transcri</a:t>
            </a:r>
            <a:r>
              <a:rPr lang="en-US" dirty="0" smtClean="0"/>
              <a:t>pt</a:t>
            </a:r>
            <a:endParaRPr lang="en-US" dirty="0" smtClean="0"/>
          </a:p>
          <a:p>
            <a:pPr lvl="2"/>
            <a:r>
              <a:rPr lang="en-US" dirty="0" smtClean="0"/>
              <a:t>Deadline #1: March 2, 2014</a:t>
            </a:r>
          </a:p>
          <a:p>
            <a:pPr lvl="2"/>
            <a:r>
              <a:rPr lang="en-US" dirty="0" smtClean="0"/>
              <a:t>Deadline #2:  April 6, 2014</a:t>
            </a:r>
          </a:p>
          <a:p>
            <a:pPr lvl="2"/>
            <a:r>
              <a:rPr lang="en-US" dirty="0" smtClean="0">
                <a:hlinkClick r:id="rId7"/>
              </a:rPr>
              <a:t>Upcoming </a:t>
            </a:r>
            <a:r>
              <a:rPr lang="en-US" dirty="0" smtClean="0">
                <a:hlinkClick r:id="rId7"/>
              </a:rPr>
              <a:t>Informational Webinar</a:t>
            </a:r>
            <a:r>
              <a:rPr lang="en-US" dirty="0" smtClean="0"/>
              <a:t>: Tues, February 11, 2014, 8-9pm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Grad/Full-time</a:t>
            </a:r>
          </a:p>
          <a:p>
            <a:pPr lvl="1"/>
            <a:r>
              <a:rPr lang="en-US" dirty="0" smtClean="0">
                <a:hlinkClick r:id="rId5"/>
              </a:rPr>
              <a:t>BCG Scholars Program</a:t>
            </a:r>
            <a:endParaRPr lang="en-US" dirty="0" smtClean="0">
              <a:hlinkClick r:id="rId5"/>
            </a:endParaRPr>
          </a:p>
          <a:p>
            <a:pPr lvl="2"/>
            <a:r>
              <a:rPr lang="en-US" dirty="0" smtClean="0"/>
              <a:t>For black/Latino professionals interested in pursuing a career in consulting</a:t>
            </a:r>
          </a:p>
          <a:p>
            <a:pPr lvl="2"/>
            <a:r>
              <a:rPr lang="en-US" dirty="0" smtClean="0"/>
              <a:t>Interview in May/June 2014 </a:t>
            </a:r>
          </a:p>
          <a:p>
            <a:pPr lvl="2"/>
            <a:r>
              <a:rPr lang="en-US" dirty="0" smtClean="0"/>
              <a:t>Work as a BCG intern during Summer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912" y="228600"/>
            <a:ext cx="8324088" cy="14017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Humanities/Arts &amp; 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8006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>
                <a:hlinkClick r:id="rId3"/>
              </a:rPr>
              <a:t>AmeriCorps</a:t>
            </a:r>
            <a:r>
              <a:rPr lang="en-US" dirty="0" smtClean="0"/>
              <a:t> : </a:t>
            </a:r>
            <a:r>
              <a:rPr lang="en-US" sz="2800" dirty="0" smtClean="0"/>
              <a:t>Various service opportunities nationwide, loan deferment, stipend, etc. </a:t>
            </a:r>
          </a:p>
          <a:p>
            <a:r>
              <a:rPr lang="en-US" dirty="0" smtClean="0">
                <a:hlinkClick r:id="rId4"/>
              </a:rPr>
              <a:t>ProFellow</a:t>
            </a:r>
            <a:r>
              <a:rPr lang="en-US" dirty="0" smtClean="0"/>
              <a:t> : </a:t>
            </a:r>
            <a:r>
              <a:rPr lang="en-US" sz="2800" dirty="0" smtClean="0"/>
              <a:t>Database for Undergraduate Graduate, and Professional fellowships worldwide</a:t>
            </a:r>
          </a:p>
          <a:p>
            <a:r>
              <a:rPr lang="en-US" dirty="0" smtClean="0">
                <a:hlinkClick r:id="rId5"/>
              </a:rPr>
              <a:t>Yale Young Global </a:t>
            </a:r>
            <a:r>
              <a:rPr lang="en-US" dirty="0" smtClean="0">
                <a:hlinkClick r:id="rId5"/>
              </a:rPr>
              <a:t>Scholars</a:t>
            </a:r>
            <a:r>
              <a:rPr lang="en-US" dirty="0" smtClean="0"/>
              <a:t> </a:t>
            </a:r>
            <a:r>
              <a:rPr lang="en-US" sz="2800" dirty="0" smtClean="0"/>
              <a:t>(New Haven)</a:t>
            </a:r>
          </a:p>
          <a:p>
            <a:pPr lvl="1"/>
            <a:r>
              <a:rPr lang="en-US" sz="2900" dirty="0" smtClean="0"/>
              <a:t>Academic residential program for high school students</a:t>
            </a:r>
          </a:p>
          <a:p>
            <a:pPr lvl="2"/>
            <a:r>
              <a:rPr lang="en-US" sz="2300" dirty="0" smtClean="0"/>
              <a:t>Science, Policy, and Innovation</a:t>
            </a:r>
          </a:p>
          <a:p>
            <a:pPr lvl="2"/>
            <a:r>
              <a:rPr lang="en-US" sz="2300" dirty="0" smtClean="0"/>
              <a:t>Politics, Law, and Economics</a:t>
            </a:r>
          </a:p>
          <a:p>
            <a:pPr lvl="2"/>
            <a:r>
              <a:rPr lang="en-US" sz="2300" dirty="0" smtClean="0"/>
              <a:t>Studies in Grand Strategy (international relations)</a:t>
            </a:r>
          </a:p>
          <a:p>
            <a:pPr lvl="3"/>
            <a:r>
              <a:rPr lang="en-US" sz="2300" dirty="0" smtClean="0"/>
              <a:t>Deadline: Feb 20, 2014</a:t>
            </a:r>
          </a:p>
          <a:p>
            <a:pPr lvl="3"/>
            <a:r>
              <a:rPr lang="en-US" sz="2300" dirty="0" smtClean="0"/>
              <a:t>Financial Aid is available </a:t>
            </a:r>
          </a:p>
          <a:p>
            <a:pPr lvl="3">
              <a:buNone/>
            </a:pPr>
            <a:endParaRPr lang="en-US" sz="2800" dirty="0" smtClean="0"/>
          </a:p>
          <a:p>
            <a:r>
              <a:rPr lang="en-US" dirty="0" smtClean="0">
                <a:hlinkClick r:id="rId6"/>
              </a:rPr>
              <a:t>Carleton </a:t>
            </a:r>
            <a:r>
              <a:rPr lang="en-US" dirty="0" smtClean="0">
                <a:hlinkClick r:id="rId6"/>
              </a:rPr>
              <a:t>Liberal Arts Experience </a:t>
            </a:r>
            <a:r>
              <a:rPr lang="en-US" dirty="0" smtClean="0"/>
              <a:t>(</a:t>
            </a:r>
            <a:r>
              <a:rPr lang="en-US" sz="2800" dirty="0" smtClean="0"/>
              <a:t>CLAE) </a:t>
            </a:r>
            <a:endParaRPr lang="en-US" sz="2800" dirty="0" smtClean="0"/>
          </a:p>
          <a:p>
            <a:pPr lvl="1"/>
            <a:r>
              <a:rPr lang="en-US" sz="2900" dirty="0" smtClean="0"/>
              <a:t>Academic</a:t>
            </a:r>
            <a:r>
              <a:rPr lang="en-US" sz="2400" dirty="0" smtClean="0"/>
              <a:t> </a:t>
            </a:r>
            <a:r>
              <a:rPr lang="en-US" sz="2900" dirty="0" smtClean="0"/>
              <a:t>residential program for high school students</a:t>
            </a:r>
            <a:endParaRPr lang="en-US" sz="2400" dirty="0" smtClean="0"/>
          </a:p>
          <a:p>
            <a:pPr lvl="2"/>
            <a:r>
              <a:rPr lang="en-US" dirty="0" smtClean="0"/>
              <a:t>DNA Fingerprinting: The Science of Forensics</a:t>
            </a:r>
          </a:p>
          <a:p>
            <a:pPr lvl="2"/>
            <a:r>
              <a:rPr lang="en-US" dirty="0" smtClean="0"/>
              <a:t>Write Your Way In: Strategies for Success on Your College </a:t>
            </a:r>
            <a:r>
              <a:rPr lang="en-US" dirty="0" smtClean="0"/>
              <a:t>Application</a:t>
            </a:r>
          </a:p>
          <a:p>
            <a:pPr lvl="2"/>
            <a:r>
              <a:rPr lang="en-US" dirty="0" smtClean="0"/>
              <a:t>Motown and American </a:t>
            </a:r>
            <a:r>
              <a:rPr lang="en-US" dirty="0" smtClean="0"/>
              <a:t>Culture</a:t>
            </a:r>
            <a:endParaRPr lang="en-US" dirty="0" smtClean="0"/>
          </a:p>
          <a:p>
            <a:pPr lvl="1"/>
            <a:r>
              <a:rPr lang="en-US" dirty="0" smtClean="0"/>
              <a:t>Deadline</a:t>
            </a:r>
            <a:r>
              <a:rPr lang="en-US" dirty="0" smtClean="0"/>
              <a:t>:  April 1, </a:t>
            </a:r>
            <a:r>
              <a:rPr lang="en-US" dirty="0" smtClean="0"/>
              <a:t>2014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hlinkClick r:id="rId7"/>
              </a:rPr>
              <a:t>Summer Institute for the Gifted/University Prep</a:t>
            </a:r>
            <a:endParaRPr lang="en-US" dirty="0" smtClean="0"/>
          </a:p>
          <a:p>
            <a:pPr lvl="1"/>
            <a:r>
              <a:rPr lang="en-US" sz="2500" dirty="0" smtClean="0"/>
              <a:t>3-week residential programs for academically gifted students (Yale, UCLA Berkeley, Harvard, etc.)</a:t>
            </a:r>
          </a:p>
          <a:p>
            <a:pPr lvl="1"/>
            <a:r>
              <a:rPr lang="en-US" sz="2500" dirty="0" smtClean="0"/>
              <a:t>Attendance:  ages 5-17, Ongoing</a:t>
            </a:r>
          </a:p>
          <a:p>
            <a:pPr lvl="1"/>
            <a:r>
              <a:rPr lang="en-US" sz="2500" dirty="0" smtClean="0"/>
              <a:t>Employment </a:t>
            </a:r>
            <a:r>
              <a:rPr lang="en-US" sz="2500" dirty="0" smtClean="0"/>
              <a:t>Deadline: Ongoing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Study Abroad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hlinkClick r:id="rId3"/>
              </a:rPr>
              <a:t>AFS-USA</a:t>
            </a:r>
            <a:r>
              <a:rPr lang="en-US" dirty="0" smtClean="0"/>
              <a:t>: </a:t>
            </a:r>
            <a:r>
              <a:rPr lang="en-US" sz="2000" dirty="0" smtClean="0"/>
              <a:t>Provides scholarships for high school students to study abroad</a:t>
            </a:r>
            <a:endParaRPr lang="en-US" dirty="0" smtClean="0"/>
          </a:p>
          <a:p>
            <a:r>
              <a:rPr lang="en-US" sz="2800" dirty="0" smtClean="0">
                <a:hlinkClick r:id="rId4"/>
              </a:rPr>
              <a:t>FLAS (Foreign Language and Area Studies) Grants</a:t>
            </a:r>
            <a:r>
              <a:rPr lang="en-US" sz="2800" dirty="0" smtClean="0"/>
              <a:t>: </a:t>
            </a:r>
          </a:p>
          <a:p>
            <a:pPr lvl="1"/>
            <a:r>
              <a:rPr lang="en-US" sz="1600" dirty="0" smtClean="0"/>
              <a:t>Provides grants to undergraduate and graduate students to study foreign languages during academic year and/or summer</a:t>
            </a:r>
          </a:p>
          <a:p>
            <a:pPr lvl="1"/>
            <a:r>
              <a:rPr lang="en-US" sz="1600" dirty="0" smtClean="0"/>
              <a:t>1-page statement identifying planned use of FLAS grant</a:t>
            </a:r>
          </a:p>
          <a:p>
            <a:pPr lvl="1"/>
            <a:r>
              <a:rPr lang="en-US" sz="1600" dirty="0" smtClean="0"/>
              <a:t>Need to apply through your school</a:t>
            </a:r>
          </a:p>
          <a:p>
            <a:pPr lvl="1"/>
            <a:r>
              <a:rPr lang="en-US" sz="1600" dirty="0" smtClean="0"/>
              <a:t>Deadline: March 2014 (See school-specific deadlines) </a:t>
            </a:r>
          </a:p>
          <a:p>
            <a:r>
              <a:rPr lang="en-US" sz="2000" dirty="0" smtClean="0">
                <a:hlinkClick r:id="rId5"/>
              </a:rPr>
              <a:t>Summerbridge Hong Kong</a:t>
            </a:r>
            <a:endParaRPr lang="en-US" sz="2000" dirty="0" smtClean="0"/>
          </a:p>
          <a:p>
            <a:pPr lvl="1"/>
            <a:r>
              <a:rPr lang="en-US" sz="1600" dirty="0" smtClean="0"/>
              <a:t>Teach in Hong Kong </a:t>
            </a:r>
          </a:p>
          <a:p>
            <a:pPr lvl="1"/>
            <a:r>
              <a:rPr lang="en-US" sz="1600" dirty="0" smtClean="0"/>
              <a:t>Interactive, student teaching (project-based learning)</a:t>
            </a:r>
          </a:p>
          <a:p>
            <a:pPr lvl="1"/>
            <a:r>
              <a:rPr lang="en-US" sz="1600" dirty="0" smtClean="0"/>
              <a:t>Deadline: February 28, 2014</a:t>
            </a:r>
          </a:p>
          <a:p>
            <a:r>
              <a:rPr lang="en-US" sz="2400" dirty="0" smtClean="0"/>
              <a:t>Church-affiliated programs </a:t>
            </a:r>
            <a:r>
              <a:rPr lang="en-US" sz="2000" dirty="0" smtClean="0"/>
              <a:t>(</a:t>
            </a:r>
            <a:r>
              <a:rPr lang="en-US" sz="2000" dirty="0" err="1" smtClean="0"/>
              <a:t>eg</a:t>
            </a:r>
            <a:r>
              <a:rPr lang="en-US" sz="2000" dirty="0" smtClean="0"/>
              <a:t>. missionary/outreach)</a:t>
            </a:r>
          </a:p>
          <a:p>
            <a:endParaRPr lang="en-US" sz="20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Application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Prepare your Resume</a:t>
            </a:r>
          </a:p>
          <a:p>
            <a:r>
              <a:rPr lang="en-US" dirty="0" smtClean="0"/>
              <a:t>Online </a:t>
            </a:r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Essays – be innovative!</a:t>
            </a:r>
          </a:p>
          <a:p>
            <a:r>
              <a:rPr lang="en-US" dirty="0" smtClean="0"/>
              <a:t>Letters of Recommendation </a:t>
            </a:r>
          </a:p>
          <a:p>
            <a:r>
              <a:rPr lang="en-US" dirty="0" smtClean="0"/>
              <a:t>Interview</a:t>
            </a:r>
          </a:p>
          <a:p>
            <a:pPr lvl="1"/>
            <a:r>
              <a:rPr lang="en-US" dirty="0" smtClean="0"/>
              <a:t>See Ed’s presentation for tips (first impressions, social media, what to bring, etc.)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098" name="Picture 2" descr="C:\Users\hp\AppData\Local\Microsoft\Windows\Temporary Internet Files\Content.IE5\E1LLT6UP\MC9001508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524000"/>
            <a:ext cx="1536192" cy="17730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1457</TotalTime>
  <Words>1145</Words>
  <Application>Microsoft Office PowerPoint</Application>
  <PresentationFormat>On-screen Show (4:3)</PresentationFormat>
  <Paragraphs>229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Summer Internship/Employment Opportunities 101 Webinar  Sunday, February 9, 2014 5:00pm EST  </vt:lpstr>
      <vt:lpstr>Outline</vt:lpstr>
      <vt:lpstr>Why it’s Important</vt:lpstr>
      <vt:lpstr>Basic Tips</vt:lpstr>
      <vt:lpstr>Programs/Opportunities: STEM (Science, Technology, Engineering, Math) &amp; Healthcare</vt:lpstr>
      <vt:lpstr>Business</vt:lpstr>
      <vt:lpstr>Humanities/Arts &amp; General</vt:lpstr>
      <vt:lpstr>Study Abroad</vt:lpstr>
      <vt:lpstr>Application Process</vt:lpstr>
      <vt:lpstr>Deadlines/Costs</vt:lpstr>
      <vt:lpstr>Non-Professional Employment Opportunities </vt:lpstr>
      <vt:lpstr>Job Shadowing 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Summer Internship/Employment Opportunities 101  Sunday, February 9, 2014 5:00pm EST</dc:title>
  <dc:creator>\</dc:creator>
  <cp:lastModifiedBy>\</cp:lastModifiedBy>
  <cp:revision>6</cp:revision>
  <dcterms:created xsi:type="dcterms:W3CDTF">2014-02-07T02:26:59Z</dcterms:created>
  <dcterms:modified xsi:type="dcterms:W3CDTF">2014-02-09T21:42:06Z</dcterms:modified>
</cp:coreProperties>
</file>